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88"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9"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a16="http://schemas.microsoft.com/office/drawing/2014/main"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a16="http://schemas.microsoft.com/office/drawing/2014/main"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a16="http://schemas.microsoft.com/office/drawing/2014/main"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a16="http://schemas.microsoft.com/office/drawing/2014/main"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a16="http://schemas.microsoft.com/office/drawing/2014/main"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a16="http://schemas.microsoft.com/office/drawing/2014/main"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a16="http://schemas.microsoft.com/office/drawing/2014/main"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a16="http://schemas.microsoft.com/office/drawing/2014/main"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a16="http://schemas.microsoft.com/office/drawing/2014/main"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a16="http://schemas.microsoft.com/office/drawing/2014/main"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iPhone 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a16="http://schemas.microsoft.com/office/drawing/2014/main"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a16="http://schemas.microsoft.com/office/drawing/2014/main"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a16="http://schemas.microsoft.com/office/drawing/2014/main"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a16="http://schemas.microsoft.com/office/drawing/2014/main"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a16="http://schemas.microsoft.com/office/drawing/2014/main"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a16="http://schemas.microsoft.com/office/drawing/2014/main"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a16="http://schemas.microsoft.com/office/drawing/2014/main"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a16="http://schemas.microsoft.com/office/drawing/2014/main"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a16="http://schemas.microsoft.com/office/drawing/2014/main"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system Design Work</a:t>
            </a:r>
          </a:p>
        </p:txBody>
      </p:sp>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261764" y="779090"/>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261764" y="779090"/>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472006" y="1515172"/>
            <a:ext cx="5127879" cy="4731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a16="http://schemas.microsoft.com/office/drawing/2014/main" id="{C3D67074-ABBF-4F1F-8F04-07B7C002C1DF}"/>
              </a:ext>
            </a:extLst>
          </p:cNvPr>
          <p:cNvSpPr txBox="1"/>
          <p:nvPr/>
        </p:nvSpPr>
        <p:spPr>
          <a:xfrm>
            <a:off x="255138" y="777663"/>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91046" y="779090"/>
            <a:ext cx="11089632" cy="923330"/>
          </a:xfrm>
          <a:prstGeom prst="rect">
            <a:avLst/>
          </a:prstGeom>
          <a:noFill/>
        </p:spPr>
        <p:txBody>
          <a:bodyPr wrap="square" rtlCol="0">
            <a:spAutoFit/>
          </a:bodyPr>
          <a:lstStyle/>
          <a:p>
            <a:pPr algn="just"/>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sp>
        <p:nvSpPr>
          <p:cNvPr id="8" name="Rectangle 7">
            <a:extLst>
              <a:ext uri="{FF2B5EF4-FFF2-40B4-BE49-F238E27FC236}">
                <a16:creationId xmlns:a16="http://schemas.microsoft.com/office/drawing/2014/main" id="{876F993A-1FA4-4FD4-92D7-5D21AC89FD2E}"/>
              </a:ext>
            </a:extLst>
          </p:cNvPr>
          <p:cNvSpPr/>
          <p:nvPr/>
        </p:nvSpPr>
        <p:spPr>
          <a:xfrm>
            <a:off x="481212" y="4803005"/>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Rectangle 8">
            <a:extLst>
              <a:ext uri="{FF2B5EF4-FFF2-40B4-BE49-F238E27FC236}">
                <a16:creationId xmlns:a16="http://schemas.microsoft.com/office/drawing/2014/main" id="{B41F2081-024B-40DD-9D5E-3A20E7821AD6}"/>
              </a:ext>
            </a:extLst>
          </p:cNvPr>
          <p:cNvSpPr/>
          <p:nvPr/>
        </p:nvSpPr>
        <p:spPr>
          <a:xfrm>
            <a:off x="4700679" y="4803004"/>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10" name="Rectangle 9">
            <a:extLst>
              <a:ext uri="{FF2B5EF4-FFF2-40B4-BE49-F238E27FC236}">
                <a16:creationId xmlns:a16="http://schemas.microsoft.com/office/drawing/2014/main" id="{7BE562CB-2E5B-44A4-9F8E-8834F2E2B2A8}"/>
              </a:ext>
            </a:extLst>
          </p:cNvPr>
          <p:cNvSpPr/>
          <p:nvPr/>
        </p:nvSpPr>
        <p:spPr>
          <a:xfrm>
            <a:off x="8832528" y="4803003"/>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1" name="Rectangle: Folded Corner 3">
            <a:extLst>
              <a:ext uri="{FF2B5EF4-FFF2-40B4-BE49-F238E27FC236}">
                <a16:creationId xmlns:a16="http://schemas.microsoft.com/office/drawing/2014/main" id="{B766D7AF-FBD9-425E-8401-6CC8D8DA2599}"/>
              </a:ext>
            </a:extLst>
          </p:cNvPr>
          <p:cNvSpPr/>
          <p:nvPr/>
        </p:nvSpPr>
        <p:spPr>
          <a:xfrm>
            <a:off x="776379" y="1745863"/>
            <a:ext cx="1424354" cy="1660110"/>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Design time</a:t>
            </a:r>
          </a:p>
          <a:p>
            <a:r>
              <a:rPr lang="en-US" sz="1400" b="1" dirty="0"/>
              <a:t>Table{</a:t>
            </a:r>
          </a:p>
          <a:p>
            <a:r>
              <a:rPr lang="en-US" sz="1400" b="1" dirty="0"/>
              <a:t>  x type I,</a:t>
            </a:r>
          </a:p>
          <a:p>
            <a:r>
              <a:rPr lang="en-US" sz="1400" b="1" dirty="0"/>
              <a:t>  y type I,</a:t>
            </a:r>
          </a:p>
          <a:p>
            <a:r>
              <a:rPr lang="en-US" sz="1400" b="1" dirty="0"/>
              <a:t>  PK </a:t>
            </a:r>
            <a:r>
              <a:rPr lang="en-US" sz="1400" b="1" dirty="0" err="1"/>
              <a:t>x,y</a:t>
            </a:r>
            <a:endParaRPr lang="en-US" sz="1400" b="1" dirty="0"/>
          </a:p>
          <a:p>
            <a:r>
              <a:rPr lang="en-US" sz="1400" b="1" dirty="0"/>
              <a:t>}</a:t>
            </a:r>
          </a:p>
        </p:txBody>
      </p:sp>
      <p:sp>
        <p:nvSpPr>
          <p:cNvPr id="12" name="Rectangle: Rounded Corners 4">
            <a:extLst>
              <a:ext uri="{FF2B5EF4-FFF2-40B4-BE49-F238E27FC236}">
                <a16:creationId xmlns:a16="http://schemas.microsoft.com/office/drawing/2014/main" id="{6C445490-3ADB-4B1B-852B-20E3394A9CC1}"/>
              </a:ext>
            </a:extLst>
          </p:cNvPr>
          <p:cNvSpPr/>
          <p:nvPr/>
        </p:nvSpPr>
        <p:spPr>
          <a:xfrm>
            <a:off x="688456" y="376445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13" name="Straight Arrow Connector 12">
            <a:extLst>
              <a:ext uri="{FF2B5EF4-FFF2-40B4-BE49-F238E27FC236}">
                <a16:creationId xmlns:a16="http://schemas.microsoft.com/office/drawing/2014/main" id="{15A89EB5-11AA-472D-88DB-A7606E6DFF2B}"/>
              </a:ext>
            </a:extLst>
          </p:cNvPr>
          <p:cNvCxnSpPr>
            <a:stCxn id="11" idx="2"/>
            <a:endCxn id="12" idx="0"/>
          </p:cNvCxnSpPr>
          <p:nvPr/>
        </p:nvCxnSpPr>
        <p:spPr>
          <a:xfrm>
            <a:off x="1488556" y="3405973"/>
            <a:ext cx="0" cy="3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1B9A2D-390C-4948-8B0B-654D71D03644}"/>
              </a:ext>
            </a:extLst>
          </p:cNvPr>
          <p:cNvCxnSpPr>
            <a:stCxn id="12" idx="2"/>
            <a:endCxn id="8" idx="0"/>
          </p:cNvCxnSpPr>
          <p:nvPr/>
        </p:nvCxnSpPr>
        <p:spPr>
          <a:xfrm flipH="1">
            <a:off x="1474743" y="4239238"/>
            <a:ext cx="13813" cy="5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847299-2B3E-45EE-997B-F8DBD46C728E}"/>
              </a:ext>
            </a:extLst>
          </p:cNvPr>
          <p:cNvSpPr txBox="1"/>
          <p:nvPr/>
        </p:nvSpPr>
        <p:spPr>
          <a:xfrm>
            <a:off x="1488556" y="4218725"/>
            <a:ext cx="1987061" cy="646331"/>
          </a:xfrm>
          <a:prstGeom prst="rect">
            <a:avLst/>
          </a:prstGeom>
          <a:noFill/>
        </p:spPr>
        <p:txBody>
          <a:bodyPr wrap="square" rtlCol="0">
            <a:spAutoFit/>
          </a:bodyPr>
          <a:lstStyle/>
          <a:p>
            <a:r>
              <a:rPr lang="en-US" dirty="0"/>
              <a:t>ALTER TABLE</a:t>
            </a:r>
          </a:p>
          <a:p>
            <a:r>
              <a:rPr lang="en-US" dirty="0"/>
              <a:t>….</a:t>
            </a:r>
          </a:p>
        </p:txBody>
      </p:sp>
      <p:sp>
        <p:nvSpPr>
          <p:cNvPr id="16" name="Rectangle 15">
            <a:extLst>
              <a:ext uri="{FF2B5EF4-FFF2-40B4-BE49-F238E27FC236}">
                <a16:creationId xmlns:a16="http://schemas.microsoft.com/office/drawing/2014/main" id="{5B7A0F85-91BA-4A2E-9ACF-7CAC4A3DB14E}"/>
              </a:ext>
            </a:extLst>
          </p:cNvPr>
          <p:cNvSpPr/>
          <p:nvPr/>
        </p:nvSpPr>
        <p:spPr>
          <a:xfrm>
            <a:off x="1663069" y="4866679"/>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17" name="Arrow: Right 17">
            <a:extLst>
              <a:ext uri="{FF2B5EF4-FFF2-40B4-BE49-F238E27FC236}">
                <a16:creationId xmlns:a16="http://schemas.microsoft.com/office/drawing/2014/main" id="{8345A64E-ACB0-40B5-8953-811F6F9CFD9F}"/>
              </a:ext>
            </a:extLst>
          </p:cNvPr>
          <p:cNvSpPr/>
          <p:nvPr/>
        </p:nvSpPr>
        <p:spPr>
          <a:xfrm>
            <a:off x="2436264" y="1970557"/>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Folded Corner 20">
            <a:extLst>
              <a:ext uri="{FF2B5EF4-FFF2-40B4-BE49-F238E27FC236}">
                <a16:creationId xmlns:a16="http://schemas.microsoft.com/office/drawing/2014/main" id="{17A6F341-91C0-4870-B1B8-A8A4799368C1}"/>
              </a:ext>
            </a:extLst>
          </p:cNvPr>
          <p:cNvSpPr/>
          <p:nvPr/>
        </p:nvSpPr>
        <p:spPr>
          <a:xfrm>
            <a:off x="5015356" y="1782904"/>
            <a:ext cx="1424354" cy="1526374"/>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a:t>
            </a:r>
            <a:r>
              <a:rPr lang="en-US" sz="1400" b="1" dirty="0" err="1"/>
              <a:t>x,y</a:t>
            </a:r>
            <a:endParaRPr lang="en-US" sz="1400" b="1" dirty="0"/>
          </a:p>
          <a:p>
            <a:r>
              <a:rPr lang="en-US" sz="1400" b="1" dirty="0"/>
              <a:t>}</a:t>
            </a:r>
          </a:p>
        </p:txBody>
      </p:sp>
      <p:sp>
        <p:nvSpPr>
          <p:cNvPr id="19" name="Rectangle: Rounded Corners 21">
            <a:extLst>
              <a:ext uri="{FF2B5EF4-FFF2-40B4-BE49-F238E27FC236}">
                <a16:creationId xmlns:a16="http://schemas.microsoft.com/office/drawing/2014/main" id="{405DE02A-2B60-41EC-99E8-828D0A3FB359}"/>
              </a:ext>
            </a:extLst>
          </p:cNvPr>
          <p:cNvSpPr/>
          <p:nvPr/>
        </p:nvSpPr>
        <p:spPr>
          <a:xfrm>
            <a:off x="4927433" y="381547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0" name="Straight Arrow Connector 19">
            <a:extLst>
              <a:ext uri="{FF2B5EF4-FFF2-40B4-BE49-F238E27FC236}">
                <a16:creationId xmlns:a16="http://schemas.microsoft.com/office/drawing/2014/main" id="{88B35690-963E-4F40-83EC-59C5B3F114D2}"/>
              </a:ext>
            </a:extLst>
          </p:cNvPr>
          <p:cNvCxnSpPr>
            <a:stCxn id="18" idx="2"/>
            <a:endCxn id="19" idx="0"/>
          </p:cNvCxnSpPr>
          <p:nvPr/>
        </p:nvCxnSpPr>
        <p:spPr>
          <a:xfrm>
            <a:off x="5727533" y="3309278"/>
            <a:ext cx="0" cy="50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B85ACF3-E2E3-4BC5-9827-7485F686B45E}"/>
              </a:ext>
            </a:extLst>
          </p:cNvPr>
          <p:cNvCxnSpPr/>
          <p:nvPr/>
        </p:nvCxnSpPr>
        <p:spPr>
          <a:xfrm flipH="1">
            <a:off x="5694210" y="4124013"/>
            <a:ext cx="33323" cy="66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E9E48E-BD01-4CC2-8BED-13E21C6D3E4B}"/>
              </a:ext>
            </a:extLst>
          </p:cNvPr>
          <p:cNvSpPr/>
          <p:nvPr/>
        </p:nvSpPr>
        <p:spPr>
          <a:xfrm>
            <a:off x="6033909"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3" name="Rectangle 22">
            <a:extLst>
              <a:ext uri="{FF2B5EF4-FFF2-40B4-BE49-F238E27FC236}">
                <a16:creationId xmlns:a16="http://schemas.microsoft.com/office/drawing/2014/main" id="{2FE319A5-0A19-4B95-93BA-79D7DEF5A789}"/>
              </a:ext>
            </a:extLst>
          </p:cNvPr>
          <p:cNvSpPr/>
          <p:nvPr/>
        </p:nvSpPr>
        <p:spPr>
          <a:xfrm>
            <a:off x="10089908"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4" name="Rectangle: Folded Corner 28">
            <a:extLst>
              <a:ext uri="{FF2B5EF4-FFF2-40B4-BE49-F238E27FC236}">
                <a16:creationId xmlns:a16="http://schemas.microsoft.com/office/drawing/2014/main" id="{FC3B8E0E-C235-466A-AD3C-3D1082A88501}"/>
              </a:ext>
            </a:extLst>
          </p:cNvPr>
          <p:cNvSpPr/>
          <p:nvPr/>
        </p:nvSpPr>
        <p:spPr>
          <a:xfrm>
            <a:off x="9113881" y="1751084"/>
            <a:ext cx="1424354" cy="1461205"/>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a:t>
            </a:r>
            <a:r>
              <a:rPr lang="en-US" sz="1400" b="1" dirty="0" err="1"/>
              <a:t>x,y</a:t>
            </a:r>
            <a:endParaRPr lang="en-US" sz="1400" b="1" dirty="0"/>
          </a:p>
          <a:p>
            <a:r>
              <a:rPr lang="en-US" sz="1400" b="1" dirty="0"/>
              <a:t>}</a:t>
            </a:r>
          </a:p>
        </p:txBody>
      </p:sp>
      <p:sp>
        <p:nvSpPr>
          <p:cNvPr id="25" name="Rectangle: Rounded Corners 29">
            <a:extLst>
              <a:ext uri="{FF2B5EF4-FFF2-40B4-BE49-F238E27FC236}">
                <a16:creationId xmlns:a16="http://schemas.microsoft.com/office/drawing/2014/main" id="{D9EB02AF-2CD9-4B29-B136-66DF658B46E8}"/>
              </a:ext>
            </a:extLst>
          </p:cNvPr>
          <p:cNvSpPr/>
          <p:nvPr/>
        </p:nvSpPr>
        <p:spPr>
          <a:xfrm>
            <a:off x="9025958" y="3799757"/>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6" name="Straight Arrow Connector 25">
            <a:extLst>
              <a:ext uri="{FF2B5EF4-FFF2-40B4-BE49-F238E27FC236}">
                <a16:creationId xmlns:a16="http://schemas.microsoft.com/office/drawing/2014/main" id="{E047351A-669D-4C00-BFE1-40405DED3B30}"/>
              </a:ext>
            </a:extLst>
          </p:cNvPr>
          <p:cNvCxnSpPr>
            <a:stCxn id="24" idx="2"/>
            <a:endCxn id="25" idx="0"/>
          </p:cNvCxnSpPr>
          <p:nvPr/>
        </p:nvCxnSpPr>
        <p:spPr>
          <a:xfrm>
            <a:off x="9826058" y="3212289"/>
            <a:ext cx="0" cy="58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68EC58-E608-4ED7-AD71-FDA5469BD641}"/>
              </a:ext>
            </a:extLst>
          </p:cNvPr>
          <p:cNvCxnSpPr>
            <a:stCxn id="25" idx="2"/>
            <a:endCxn id="10" idx="0"/>
          </p:cNvCxnSpPr>
          <p:nvPr/>
        </p:nvCxnSpPr>
        <p:spPr>
          <a:xfrm>
            <a:off x="9826058" y="4274541"/>
            <a:ext cx="1" cy="52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Right 34">
            <a:extLst>
              <a:ext uri="{FF2B5EF4-FFF2-40B4-BE49-F238E27FC236}">
                <a16:creationId xmlns:a16="http://schemas.microsoft.com/office/drawing/2014/main" id="{9E2F4E4D-E9D8-44B9-88AA-CEBC7BAB9016}"/>
              </a:ext>
            </a:extLst>
          </p:cNvPr>
          <p:cNvSpPr/>
          <p:nvPr/>
        </p:nvSpPr>
        <p:spPr>
          <a:xfrm>
            <a:off x="6591113" y="1961883"/>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01A33-091A-4AF4-89FD-C5A737ABBE55}"/>
              </a:ext>
            </a:extLst>
          </p:cNvPr>
          <p:cNvSpPr/>
          <p:nvPr/>
        </p:nvSpPr>
        <p:spPr>
          <a:xfrm>
            <a:off x="2846341" y="581861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Arrow: Down 45">
            <a:extLst>
              <a:ext uri="{FF2B5EF4-FFF2-40B4-BE49-F238E27FC236}">
                <a16:creationId xmlns:a16="http://schemas.microsoft.com/office/drawing/2014/main" id="{C2B97D1D-6EFF-4E01-9F33-3136166D2917}"/>
              </a:ext>
            </a:extLst>
          </p:cNvPr>
          <p:cNvSpPr/>
          <p:nvPr/>
        </p:nvSpPr>
        <p:spPr>
          <a:xfrm rot="20132785">
            <a:off x="2622137" y="536020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48">
            <a:extLst>
              <a:ext uri="{FF2B5EF4-FFF2-40B4-BE49-F238E27FC236}">
                <a16:creationId xmlns:a16="http://schemas.microsoft.com/office/drawing/2014/main" id="{10E952D4-C254-48A6-B2FA-5A8AEBBED1DE}"/>
              </a:ext>
            </a:extLst>
          </p:cNvPr>
          <p:cNvSpPr/>
          <p:nvPr/>
        </p:nvSpPr>
        <p:spPr>
          <a:xfrm rot="8707261">
            <a:off x="2298828" y="542947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58A7B1A-85DA-404D-B2EE-DB27FA07DAD1}"/>
              </a:ext>
            </a:extLst>
          </p:cNvPr>
          <p:cNvSpPr/>
          <p:nvPr/>
        </p:nvSpPr>
        <p:spPr>
          <a:xfrm>
            <a:off x="7229389" y="5688584"/>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Arrow: Down 50">
            <a:extLst>
              <a:ext uri="{FF2B5EF4-FFF2-40B4-BE49-F238E27FC236}">
                <a16:creationId xmlns:a16="http://schemas.microsoft.com/office/drawing/2014/main" id="{2D04E61C-013C-4BF0-A91D-B17CE59DFB38}"/>
              </a:ext>
            </a:extLst>
          </p:cNvPr>
          <p:cNvSpPr/>
          <p:nvPr/>
        </p:nvSpPr>
        <p:spPr>
          <a:xfrm rot="20132785">
            <a:off x="7005185" y="5230173"/>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51">
            <a:extLst>
              <a:ext uri="{FF2B5EF4-FFF2-40B4-BE49-F238E27FC236}">
                <a16:creationId xmlns:a16="http://schemas.microsoft.com/office/drawing/2014/main" id="{3C7DDFC4-FE0D-4DD3-9939-BB7CA54BA585}"/>
              </a:ext>
            </a:extLst>
          </p:cNvPr>
          <p:cNvSpPr/>
          <p:nvPr/>
        </p:nvSpPr>
        <p:spPr>
          <a:xfrm rot="8707261">
            <a:off x="6681876" y="538257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0D6CD89-A22B-4F19-AAA7-333858B711C4}"/>
              </a:ext>
            </a:extLst>
          </p:cNvPr>
          <p:cNvSpPr/>
          <p:nvPr/>
        </p:nvSpPr>
        <p:spPr>
          <a:xfrm>
            <a:off x="11049308" y="588255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Arrow: Down 53">
            <a:extLst>
              <a:ext uri="{FF2B5EF4-FFF2-40B4-BE49-F238E27FC236}">
                <a16:creationId xmlns:a16="http://schemas.microsoft.com/office/drawing/2014/main" id="{C5D4BC9F-F8C9-45BB-9F21-4D979506644A}"/>
              </a:ext>
            </a:extLst>
          </p:cNvPr>
          <p:cNvSpPr/>
          <p:nvPr/>
        </p:nvSpPr>
        <p:spPr>
          <a:xfrm rot="20132785">
            <a:off x="10978340" y="5293949"/>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54">
            <a:extLst>
              <a:ext uri="{FF2B5EF4-FFF2-40B4-BE49-F238E27FC236}">
                <a16:creationId xmlns:a16="http://schemas.microsoft.com/office/drawing/2014/main" id="{D8F608F9-DE72-4CDD-900C-EF682150ABCA}"/>
              </a:ext>
            </a:extLst>
          </p:cNvPr>
          <p:cNvSpPr/>
          <p:nvPr/>
        </p:nvSpPr>
        <p:spPr>
          <a:xfrm rot="8707261">
            <a:off x="10625209" y="536913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21CDA9-9E77-43DB-9B5C-CDA15AD7CBAD}"/>
              </a:ext>
            </a:extLst>
          </p:cNvPr>
          <p:cNvSpPr txBox="1"/>
          <p:nvPr/>
        </p:nvSpPr>
        <p:spPr>
          <a:xfrm>
            <a:off x="2622280" y="4532007"/>
            <a:ext cx="1475666" cy="646331"/>
          </a:xfrm>
          <a:prstGeom prst="rect">
            <a:avLst/>
          </a:prstGeom>
          <a:noFill/>
        </p:spPr>
        <p:txBody>
          <a:bodyPr wrap="square" rtlCol="0">
            <a:spAutoFit/>
          </a:bodyPr>
          <a:lstStyle/>
          <a:p>
            <a:r>
              <a:rPr lang="en-US" b="1" dirty="0"/>
              <a:t>Runtime Object</a:t>
            </a:r>
          </a:p>
        </p:txBody>
      </p:sp>
    </p:spTree>
    <p:extLst>
      <p:ext uri="{BB962C8B-B14F-4D97-AF65-F5344CB8AC3E}">
        <p14:creationId xmlns:p14="http://schemas.microsoft.com/office/powerpoint/2010/main" val="191179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a16="http://schemas.microsoft.com/office/drawing/2014/main" id="{C3D67074-ABBF-4F1F-8F04-07B7C002C1DF}"/>
              </a:ext>
            </a:extLst>
          </p:cNvPr>
          <p:cNvSpPr txBox="1"/>
          <p:nvPr/>
        </p:nvSpPr>
        <p:spPr>
          <a:xfrm>
            <a:off x="261764" y="779090"/>
            <a:ext cx="11118914"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9" y="293444"/>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1E8BD2BC-59B0-4D30-97AE-9B4A2D8F7B41}"/>
              </a:ext>
            </a:extLst>
          </p:cNvPr>
          <p:cNvSpPr txBox="1"/>
          <p:nvPr/>
        </p:nvSpPr>
        <p:spPr>
          <a:xfrm>
            <a:off x="650533" y="899721"/>
            <a:ext cx="5655779" cy="2585323"/>
          </a:xfrm>
          <a:prstGeom prst="rect">
            <a:avLst/>
          </a:prstGeom>
          <a:noFill/>
        </p:spPr>
        <p:txBody>
          <a:bodyPr wrap="square" rtlCol="0">
            <a:spAutoFit/>
          </a:bodyPr>
          <a:lstStyle/>
          <a:p>
            <a:pPr lvl="0">
              <a:defRPr/>
            </a:pPr>
            <a:r>
              <a:rPr lang="en-US" b="1" dirty="0">
                <a:solidFill>
                  <a:prstClr val="black"/>
                </a:solidFill>
              </a:rPr>
              <a:t>Introduction to HANA</a:t>
            </a:r>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dirty="0"/>
              <a:t>Describing  Index Server</a:t>
            </a:r>
          </a:p>
          <a:p>
            <a:pPr marL="742950" lvl="1" indent="-285750">
              <a:buFont typeface="Arial" panose="020B0604020202020204" pitchFamily="34" charset="0"/>
              <a:buChar char="•"/>
            </a:pPr>
            <a:r>
              <a:rPr lang="en-US" dirty="0"/>
              <a:t>Describe How System Design Works</a:t>
            </a:r>
            <a:endParaRPr lang="en-US" dirty="0">
              <a:solidFill>
                <a:prstClr val="black"/>
              </a:solidFill>
            </a:endParaRPr>
          </a:p>
        </p:txBody>
      </p:sp>
      <p:sp>
        <p:nvSpPr>
          <p:cNvPr id="8" name="TextBox 7">
            <a:extLst>
              <a:ext uri="{FF2B5EF4-FFF2-40B4-BE49-F238E27FC236}">
                <a16:creationId xmlns:a16="http://schemas.microsoft.com/office/drawing/2014/main" id="{2181DA40-EB87-4A9E-A378-F475AFDB183C}"/>
              </a:ext>
            </a:extLst>
          </p:cNvPr>
          <p:cNvSpPr txBox="1"/>
          <p:nvPr/>
        </p:nvSpPr>
        <p:spPr>
          <a:xfrm>
            <a:off x="261764" y="3543300"/>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id="{035F5030-D26D-459D-8F5D-DFF4BC98E02A}"/>
              </a:ext>
            </a:extLst>
          </p:cNvPr>
          <p:cNvSpPr txBox="1"/>
          <p:nvPr/>
        </p:nvSpPr>
        <p:spPr>
          <a:xfrm>
            <a:off x="705267" y="3860342"/>
            <a:ext cx="7921897"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p>
          <a:p>
            <a:pPr marL="742950" lvl="1" indent="-285750">
              <a:buFont typeface="Arial" panose="020B0604020202020204" pitchFamily="34" charset="0"/>
              <a:buChar char="•"/>
            </a:pPr>
            <a:r>
              <a:rPr lang="en-US" dirty="0"/>
              <a:t>How ABAP Meets HANA Database</a:t>
            </a:r>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Basics</a:t>
            </a:r>
          </a:p>
          <a:p>
            <a:pPr marL="742950" lvl="1" indent="-285750">
              <a:buFont typeface="Arial" panose="020B0604020202020204" pitchFamily="34" charset="0"/>
              <a:buChar char="•"/>
            </a:pPr>
            <a:r>
              <a:rPr lang="en-US" dirty="0"/>
              <a:t>Understanding Concept of  Schema </a:t>
            </a:r>
          </a:p>
        </p:txBody>
      </p:sp>
    </p:spTree>
    <p:extLst>
      <p:ext uri="{BB962C8B-B14F-4D97-AF65-F5344CB8AC3E}">
        <p14:creationId xmlns:p14="http://schemas.microsoft.com/office/powerpoint/2010/main" val="138210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783576"/>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61764" y="779090"/>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3613614"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Strategies with HANA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a16="http://schemas.microsoft.com/office/drawing/2014/main"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261764" y="774447"/>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47944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61765" y="903673"/>
            <a:ext cx="11292008" cy="923330"/>
          </a:xfrm>
          <a:prstGeom prst="rect">
            <a:avLst/>
          </a:prstGeom>
          <a:noFill/>
        </p:spPr>
        <p:txBody>
          <a:bodyPr wrap="square" rtlCol="0">
            <a:spAutoFit/>
          </a:bodyPr>
          <a:lstStyle/>
          <a:p>
            <a:pPr algn="just"/>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45BF8594-F608-40F5-B838-914041506303}"/>
              </a:ext>
            </a:extLst>
          </p:cNvPr>
          <p:cNvSpPr txBox="1"/>
          <p:nvPr/>
        </p:nvSpPr>
        <p:spPr>
          <a:xfrm>
            <a:off x="272219" y="977031"/>
            <a:ext cx="3342018" cy="2554545"/>
          </a:xfrm>
          <a:prstGeom prst="rect">
            <a:avLst/>
          </a:prstGeom>
          <a:noFill/>
        </p:spPr>
        <p:txBody>
          <a:bodyPr wrap="square" rtlCol="0">
            <a:spAutoFit/>
          </a:bodyPr>
          <a:lstStyle/>
          <a:p>
            <a:r>
              <a:rPr lang="en-US" sz="1600" b="1" dirty="0"/>
              <a:t>HANA Administrator</a:t>
            </a:r>
          </a:p>
          <a:p>
            <a:pPr marL="285750" indent="-285750" algn="just">
              <a:buFont typeface="Arial" panose="020B0604020202020204" pitchFamily="34" charset="0"/>
              <a:buChar char="•"/>
            </a:pPr>
            <a:r>
              <a:rPr lang="en-US" sz="1600" dirty="0"/>
              <a:t>Install HANA Box</a:t>
            </a:r>
          </a:p>
          <a:p>
            <a:pPr marL="285750" indent="-285750" algn="just">
              <a:buFont typeface="Arial" panose="020B0604020202020204" pitchFamily="34" charset="0"/>
              <a:buChar char="•"/>
            </a:pPr>
            <a:r>
              <a:rPr lang="en-US" sz="1600" dirty="0"/>
              <a:t>Decide Which computer to install and how to connect to ERP</a:t>
            </a:r>
          </a:p>
          <a:p>
            <a:pPr marL="285750" indent="-285750" algn="just">
              <a:buFont typeface="Arial" panose="020B0604020202020204" pitchFamily="34" charset="0"/>
              <a:buChar char="•"/>
            </a:pPr>
            <a:r>
              <a:rPr lang="en-US" sz="1600" dirty="0"/>
              <a:t>Manage HANA Users</a:t>
            </a:r>
          </a:p>
          <a:p>
            <a:pPr marL="285750" indent="-285750" algn="just">
              <a:buFont typeface="Arial" panose="020B0604020202020204" pitchFamily="34" charset="0"/>
              <a:buChar char="•"/>
            </a:pPr>
            <a:r>
              <a:rPr lang="en-US" sz="1600" dirty="0"/>
              <a:t>Manage HANA Security</a:t>
            </a:r>
          </a:p>
          <a:p>
            <a:pPr marL="285750" indent="-285750" algn="just">
              <a:buFont typeface="Arial" panose="020B0604020202020204" pitchFamily="34" charset="0"/>
              <a:buChar char="•"/>
            </a:pPr>
            <a:r>
              <a:rPr lang="en-US" sz="1600" dirty="0"/>
              <a:t>Create DB Backups</a:t>
            </a:r>
          </a:p>
          <a:p>
            <a:pPr marL="285750" indent="-285750" algn="just">
              <a:buFont typeface="Arial" panose="020B0604020202020204" pitchFamily="34" charset="0"/>
              <a:buChar char="•"/>
            </a:pPr>
            <a:r>
              <a:rPr lang="en-US" sz="1600" dirty="0"/>
              <a:t>Monitoring System</a:t>
            </a:r>
          </a:p>
          <a:p>
            <a:pPr marL="285750" indent="-285750" algn="just">
              <a:buFont typeface="Arial" panose="020B0604020202020204" pitchFamily="34" charset="0"/>
              <a:buChar char="•"/>
            </a:pPr>
            <a:r>
              <a:rPr lang="en-US" sz="1600" dirty="0"/>
              <a:t>System Security</a:t>
            </a:r>
          </a:p>
          <a:p>
            <a:pPr marL="285750" indent="-285750" algn="just">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id="{DF81C328-1F86-4402-9114-129077204F3D}"/>
              </a:ext>
            </a:extLst>
          </p:cNvPr>
          <p:cNvSpPr txBox="1"/>
          <p:nvPr/>
        </p:nvSpPr>
        <p:spPr>
          <a:xfrm>
            <a:off x="3883204" y="977031"/>
            <a:ext cx="3689171" cy="3293209"/>
          </a:xfrm>
          <a:prstGeom prst="rect">
            <a:avLst/>
          </a:prstGeom>
          <a:noFill/>
        </p:spPr>
        <p:txBody>
          <a:bodyPr wrap="square" rtlCol="0">
            <a:spAutoFit/>
          </a:bodyPr>
          <a:lstStyle/>
          <a:p>
            <a:pPr algn="just"/>
            <a:r>
              <a:rPr lang="en-US" sz="1600" b="1" dirty="0"/>
              <a:t>HANA Consultants</a:t>
            </a:r>
          </a:p>
          <a:p>
            <a:pPr marL="285750" indent="-285750" algn="just">
              <a:buFont typeface="Arial" panose="020B0604020202020204" pitchFamily="34" charset="0"/>
              <a:buChar char="•"/>
            </a:pPr>
            <a:r>
              <a:rPr lang="en-US" sz="1600" dirty="0"/>
              <a:t>Move data from one DB system to another DB system ETL</a:t>
            </a:r>
          </a:p>
          <a:p>
            <a:pPr marL="285750" indent="-285750" algn="just">
              <a:buFont typeface="Arial" panose="020B0604020202020204" pitchFamily="34" charset="0"/>
              <a:buChar char="•"/>
            </a:pPr>
            <a:r>
              <a:rPr lang="en-US" sz="1600" b="1" dirty="0"/>
              <a:t>Data Modeling</a:t>
            </a:r>
          </a:p>
          <a:p>
            <a:pPr marL="285750" indent="-285750" algn="just">
              <a:buFont typeface="Arial" panose="020B0604020202020204" pitchFamily="34" charset="0"/>
              <a:buChar char="•"/>
            </a:pPr>
            <a:r>
              <a:rPr lang="en-US" sz="1600" dirty="0"/>
              <a:t>Reporting on HANA using OLAP</a:t>
            </a:r>
          </a:p>
          <a:p>
            <a:pPr marL="285750" indent="-285750" algn="just">
              <a:buFont typeface="Arial" panose="020B0604020202020204" pitchFamily="34" charset="0"/>
              <a:buChar char="•"/>
            </a:pPr>
            <a:endParaRPr lang="en-US" sz="1600" dirty="0"/>
          </a:p>
          <a:p>
            <a:pPr algn="just"/>
            <a:r>
              <a:rPr lang="en-US" sz="1600" b="1" dirty="0"/>
              <a:t>HANA Developer (Native)</a:t>
            </a:r>
          </a:p>
          <a:p>
            <a:pPr marL="285750" indent="-285750" algn="just">
              <a:buFont typeface="Arial" panose="020B0604020202020204" pitchFamily="34" charset="0"/>
              <a:buChar char="•"/>
            </a:pPr>
            <a:r>
              <a:rPr lang="en-US" sz="1600" dirty="0"/>
              <a:t>In your co. there is NO ABAP system just HANA Box</a:t>
            </a:r>
          </a:p>
          <a:p>
            <a:pPr marL="285750" indent="-285750" algn="just">
              <a:buFont typeface="Arial" panose="020B0604020202020204" pitchFamily="34" charset="0"/>
              <a:buChar char="•"/>
            </a:pPr>
            <a:r>
              <a:rPr lang="en-US" sz="1600" dirty="0"/>
              <a:t>Native HANA Apps using HDI, Containers, Java, NodeJS, XSJS</a:t>
            </a:r>
          </a:p>
          <a:p>
            <a:pPr marL="285750" indent="-285750" algn="just">
              <a:buFont typeface="Arial" panose="020B0604020202020204" pitchFamily="34" charset="0"/>
              <a:buChar char="•"/>
            </a:pPr>
            <a:r>
              <a:rPr lang="en-US" sz="1600" dirty="0"/>
              <a:t>XSODATA</a:t>
            </a:r>
          </a:p>
          <a:p>
            <a:pPr marL="285750" indent="-285750" algn="just">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id="{F39A58BF-848E-4D11-915A-99EA7436BB45}"/>
              </a:ext>
            </a:extLst>
          </p:cNvPr>
          <p:cNvSpPr txBox="1"/>
          <p:nvPr/>
        </p:nvSpPr>
        <p:spPr>
          <a:xfrm>
            <a:off x="7841343" y="977031"/>
            <a:ext cx="3982915" cy="5509200"/>
          </a:xfrm>
          <a:prstGeom prst="rect">
            <a:avLst/>
          </a:prstGeom>
          <a:noFill/>
        </p:spPr>
        <p:txBody>
          <a:bodyPr wrap="square" rtlCol="0">
            <a:spAutoFit/>
          </a:bodyPr>
          <a:lstStyle/>
          <a:p>
            <a:r>
              <a:rPr lang="en-US" sz="1600" b="1" dirty="0"/>
              <a:t>ABAP on HANA Developer</a:t>
            </a:r>
          </a:p>
          <a:p>
            <a:pPr marL="342900" indent="-342900" algn="just">
              <a:buAutoNum type="arabicPeriod"/>
            </a:pPr>
            <a:r>
              <a:rPr lang="en-US" sz="1600" dirty="0"/>
              <a:t>After we move to HANA DB will my custom code work as before.</a:t>
            </a:r>
          </a:p>
          <a:p>
            <a:pPr marL="342900" indent="-342900" algn="just">
              <a:buAutoNum type="arabicPeriod"/>
            </a:pPr>
            <a:r>
              <a:rPr lang="en-US" sz="1600" dirty="0"/>
              <a:t>Once the move is complete, can we analyze programs which are taking more time then expected. </a:t>
            </a:r>
          </a:p>
          <a:p>
            <a:pPr marL="342900" indent="-342900" algn="just">
              <a:buAutoNum type="arabicPeriod"/>
            </a:pPr>
            <a:r>
              <a:rPr lang="en-US" sz="1600" dirty="0"/>
              <a:t>Can you optimize them as you mentioned HANA Is faster, parallel processing..</a:t>
            </a:r>
          </a:p>
          <a:p>
            <a:pPr marL="342900" indent="-342900" algn="just">
              <a:buAutoNum type="arabicPeriod"/>
            </a:pPr>
            <a:r>
              <a:rPr lang="en-US" sz="1600" dirty="0"/>
              <a:t>Leverage full power of code to data paradigm</a:t>
            </a:r>
          </a:p>
          <a:p>
            <a:pPr marL="342900" indent="-342900" algn="just">
              <a:buAutoNum type="arabicPeriod"/>
            </a:pPr>
            <a:r>
              <a:rPr lang="en-US" sz="1600" dirty="0"/>
              <a:t>If we tomorrow move to S/4HANA, will my code work?</a:t>
            </a:r>
          </a:p>
          <a:p>
            <a:pPr marL="342900" indent="-342900" algn="just">
              <a:buAutoNum type="arabicPeriod"/>
            </a:pPr>
            <a:r>
              <a:rPr lang="en-US" sz="1600" dirty="0"/>
              <a:t>Hey! I attended teched last year, they were yelling CDS view.</a:t>
            </a:r>
          </a:p>
          <a:p>
            <a:pPr marL="342900" indent="-342900" algn="just">
              <a:buAutoNum type="arabicPeriod"/>
            </a:pPr>
            <a:r>
              <a:rPr lang="en-US" sz="1600" dirty="0"/>
              <a:t>How can we leverage SAP’s ABAP stack to build HANA optimized apps</a:t>
            </a:r>
          </a:p>
          <a:p>
            <a:pPr marL="342900" indent="-342900" algn="just">
              <a:buAutoNum type="arabicPeriod"/>
            </a:pPr>
            <a:r>
              <a:rPr lang="en-US" sz="1600" dirty="0"/>
              <a:t>Can I use latest SAP Fiori UX to build ABAP app on S/4HANA</a:t>
            </a:r>
          </a:p>
          <a:p>
            <a:pPr marL="342900" indent="-342900" algn="just">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6169</TotalTime>
  <Words>2159</Words>
  <Application>Microsoft Office PowerPoint</Application>
  <PresentationFormat>Widescreen</PresentationFormat>
  <Paragraphs>288</Paragraphs>
  <Slides>22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Candara</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565</cp:revision>
  <dcterms:created xsi:type="dcterms:W3CDTF">2016-07-10T03:33:26Z</dcterms:created>
  <dcterms:modified xsi:type="dcterms:W3CDTF">2021-05-22T05:47:34Z</dcterms:modified>
</cp:coreProperties>
</file>